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355" r:id="rId2"/>
    <p:sldId id="430" r:id="rId3"/>
    <p:sldId id="456" r:id="rId4"/>
    <p:sldId id="445" r:id="rId5"/>
    <p:sldId id="344" r:id="rId6"/>
    <p:sldId id="453" r:id="rId7"/>
    <p:sldId id="346" r:id="rId8"/>
    <p:sldId id="432" r:id="rId9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AC2A40"/>
    <a:srgbClr val="333300"/>
    <a:srgbClr val="008000"/>
    <a:srgbClr val="004D86"/>
    <a:srgbClr val="00FF00"/>
    <a:srgbClr val="930F25"/>
    <a:srgbClr val="9B1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8757" autoAdjust="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D2EFAE-8283-4165-8A03-FABBDBF644DC}" type="datetimeFigureOut">
              <a:rPr lang="ar-EG"/>
              <a:pPr>
                <a:defRPr/>
              </a:pPr>
              <a:t>06/10/1443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32BB5D-ED4B-4C09-ADD7-9E59AD579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1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88A6CF-0AE8-4148-8DEC-18107EAD24F6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BF9A71-B878-44F2-837E-EE9EAA3930F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886905"/>
      </p:ext>
    </p:extLst>
  </p:cSld>
  <p:clrMapOvr>
    <a:masterClrMapping/>
  </p:clrMapOvr>
  <p:transition advClick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ED5C6-4AAB-4B7B-9FE0-4B657F167FE5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167C-4742-43BC-9F35-D19B30FE099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2693927"/>
      </p:ext>
    </p:extLst>
  </p:cSld>
  <p:clrMapOvr>
    <a:masterClrMapping/>
  </p:clrMapOvr>
  <p:transition advClick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13038-1D4E-467F-8208-0597A3EB7798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88BA-BCB9-45E4-9E76-3E79786AEFC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3939265"/>
      </p:ext>
    </p:extLst>
  </p:cSld>
  <p:clrMapOvr>
    <a:masterClrMapping/>
  </p:clrMapOvr>
  <p:transition advClick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A9763-3D54-4F1A-BF7F-DE69C63C360C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3EEC-2CF4-4DBF-B222-31584ECCFD5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35176"/>
      </p:ext>
    </p:extLst>
  </p:cSld>
  <p:clrMapOvr>
    <a:masterClrMapping/>
  </p:clrMapOvr>
  <p:transition advClick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505FF230-E0A9-4C38-AFDA-A34133BC5FDD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043117-9F9E-4EF5-B2A1-37C2FB7CC66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6925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2B311761-4A4C-43D3-8CE1-E7203F0A0EE9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68CAC6-1DA6-45BB-B462-B7D24DEFD1C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063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5FFF7274-7B8F-4B52-881C-30EF8C0925EE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78A9B4-68A2-4C7C-8287-60771F05C82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079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20DB0454-8CD2-4BF4-AD32-11EBE37E45EB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78541E-9C1D-4743-9515-4B9F49A98FC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0895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C4C4-8A30-4202-8FDA-050F159C1E3A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A2C6-C35C-4B41-9047-B4615B18798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3731649"/>
      </p:ext>
    </p:extLst>
  </p:cSld>
  <p:clrMapOvr>
    <a:masterClrMapping/>
  </p:clrMapOvr>
  <p:transition advClick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F77B6D5-FAED-427C-BA27-C6F8CC8B8075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BA6BD0-3796-4039-9161-8335BFAF680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7011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923B6C-6F86-4198-AFCF-A26EFD0702EF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81FCCA4-CF24-4DC8-8AF4-0D202EF89B8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5307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2ADCA21-7F75-4660-BA0E-7D702B252632}" type="datetime1">
              <a:rPr lang="ar-SA"/>
              <a:pPr>
                <a:defRPr/>
              </a:pPr>
              <a:t>06/10/1443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D22CD21-3637-4124-954C-FB8D96CCC1C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ransition advClick="0">
    <p:wipe dir="d"/>
  </p:transition>
  <p:hf sldNum="0"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0151" b="8363"/>
          <a:stretch/>
        </p:blipFill>
        <p:spPr>
          <a:xfrm>
            <a:off x="0" y="2800350"/>
            <a:ext cx="9144000" cy="4084638"/>
          </a:xfrm>
          <a:prstGeom prst="rect">
            <a:avLst/>
          </a:prstGeom>
          <a:ln w="12700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43608" y="1575951"/>
            <a:ext cx="7128792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IQ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27000">
                    <a:srgbClr val="002060"/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التقانات</a:t>
            </a:r>
            <a:r>
              <a:rPr lang="ar-IQ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27000">
                    <a:srgbClr val="002060"/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الحياتية النباتية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27000">
                  <a:srgbClr val="002060"/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2687638"/>
            <a:ext cx="9144000" cy="0"/>
          </a:xfrm>
          <a:prstGeom prst="line">
            <a:avLst/>
          </a:prstGeom>
          <a:ln w="139700" cmpd="thickThin"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28860" y="5000636"/>
            <a:ext cx="4320480" cy="10156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أ.د. </a:t>
            </a:r>
            <a:r>
              <a:rPr lang="ar-IQ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عقيل</a:t>
            </a: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هادي عبد الواحد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كلية الزراعة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جامعه البصرة</a:t>
            </a:r>
            <a:endParaRPr lang="ar-EG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9222" name="صورة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2087563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صورة 16"/>
          <p:cNvPicPr/>
          <p:nvPr/>
        </p:nvPicPr>
        <p:blipFill>
          <a:blip r:embed="rId4">
            <a:extLst/>
          </a:blip>
          <a:srcRect/>
          <a:stretch>
            <a:fillRect/>
          </a:stretch>
        </p:blipFill>
        <p:spPr bwMode="auto">
          <a:xfrm>
            <a:off x="6525525" y="324120"/>
            <a:ext cx="2160240" cy="1602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dirty="0">
                <a:solidFill>
                  <a:schemeClr val="bg1"/>
                </a:solidFill>
              </a:rPr>
              <a:t>كلية الزراعة جامعة البصرة قسم </a:t>
            </a:r>
            <a:r>
              <a:rPr lang="ar-SA" dirty="0" err="1">
                <a:solidFill>
                  <a:schemeClr val="bg1"/>
                </a:solidFill>
              </a:rPr>
              <a:t>البستنة</a:t>
            </a:r>
            <a:r>
              <a:rPr lang="ar-SA" dirty="0">
                <a:solidFill>
                  <a:schemeClr val="bg1"/>
                </a:solidFill>
              </a:rPr>
              <a:t> وهندسة الحدائق 2020   </a:t>
            </a:r>
            <a:r>
              <a:rPr lang="ar-SA" dirty="0" err="1">
                <a:solidFill>
                  <a:schemeClr val="bg1"/>
                </a:solidFill>
              </a:rPr>
              <a:t>أ</a:t>
            </a:r>
            <a:r>
              <a:rPr lang="ar-SA" dirty="0">
                <a:solidFill>
                  <a:schemeClr val="bg1"/>
                </a:solidFill>
              </a:rPr>
              <a:t>.د. </a:t>
            </a:r>
            <a:r>
              <a:rPr lang="ar-SA" dirty="0" err="1">
                <a:solidFill>
                  <a:schemeClr val="bg1"/>
                </a:solidFill>
              </a:rPr>
              <a:t>عقيل</a:t>
            </a:r>
            <a:r>
              <a:rPr lang="ar-SA" dirty="0">
                <a:solidFill>
                  <a:schemeClr val="bg1"/>
                </a:solidFill>
              </a:rPr>
              <a:t> هادي عبد الواحد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ar-IQ" dirty="0" err="1" smtClean="0"/>
              <a:t>الشيفرة</a:t>
            </a:r>
            <a:r>
              <a:rPr lang="ar-IQ" dirty="0" smtClean="0"/>
              <a:t> الوراثيّة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0244" name="مستطيل 5"/>
          <p:cNvSpPr>
            <a:spLocks noChangeArrowheads="1"/>
          </p:cNvSpPr>
          <p:nvPr/>
        </p:nvSpPr>
        <p:spPr bwMode="auto">
          <a:xfrm>
            <a:off x="4286250" y="1857375"/>
            <a:ext cx="4232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IQ"/>
              <a:t>يوجد العديد من الخصائص التي تميّز الشيفرة الوراثيّة</a:t>
            </a:r>
            <a:endParaRPr lang="en-US"/>
          </a:p>
        </p:txBody>
      </p:sp>
      <p:sp>
        <p:nvSpPr>
          <p:cNvPr id="10245" name="مستطيل 6"/>
          <p:cNvSpPr>
            <a:spLocks noChangeArrowheads="1"/>
          </p:cNvSpPr>
          <p:nvPr/>
        </p:nvSpPr>
        <p:spPr bwMode="auto">
          <a:xfrm>
            <a:off x="3000375" y="2286000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IQ"/>
              <a:t>. تعتبر الشيفرة الورائية غير متشابكة أو متقطعة، فكلّ شيفرة تشكّل مجموعات مستقلة من 3 قواعد، ولا يوجد تشابك بينها</a:t>
            </a:r>
            <a:endParaRPr lang="en-US"/>
          </a:p>
        </p:txBody>
      </p:sp>
      <p:sp>
        <p:nvSpPr>
          <p:cNvPr id="10246" name="مستطيل 7"/>
          <p:cNvSpPr>
            <a:spLocks noChangeArrowheads="1"/>
          </p:cNvSpPr>
          <p:nvPr/>
        </p:nvSpPr>
        <p:spPr bwMode="auto">
          <a:xfrm>
            <a:off x="4500563" y="3286125"/>
            <a:ext cx="3890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IQ"/>
              <a:t>.تتشابه الشيفرة الوراثيّة لدى جميع الكائنات الحية</a:t>
            </a:r>
            <a:endParaRPr lang="en-US"/>
          </a:p>
        </p:txBody>
      </p:sp>
      <p:sp>
        <p:nvSpPr>
          <p:cNvPr id="10247" name="مستطيل 8"/>
          <p:cNvSpPr>
            <a:spLocks noChangeArrowheads="1"/>
          </p:cNvSpPr>
          <p:nvPr/>
        </p:nvSpPr>
        <p:spPr bwMode="auto">
          <a:xfrm>
            <a:off x="3071813" y="3857625"/>
            <a:ext cx="4572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IQ"/>
              <a:t>وجد 3 كودونات من أصل 64 شيفرة وراثيّة لا ترمز لأيّ حمض أمينيّ، ويُطلق عليها كودونات التوقّف (</a:t>
            </a:r>
            <a:r>
              <a:rPr lang="en-US"/>
              <a:t>Stop codon)</a:t>
            </a:r>
            <a:r>
              <a:rPr lang="ar-IQ"/>
              <a:t>، أو كودونات الانتهاء (</a:t>
            </a:r>
            <a:r>
              <a:rPr lang="en-US"/>
              <a:t> termination codon)</a:t>
            </a:r>
            <a:r>
              <a:rPr lang="ar-IQ"/>
              <a:t>، وهي</a:t>
            </a:r>
            <a:r>
              <a:rPr lang="en-US"/>
              <a:t>: UAA </a:t>
            </a:r>
            <a:r>
              <a:rPr lang="ar-IQ"/>
              <a:t>،</a:t>
            </a:r>
            <a:r>
              <a:rPr lang="en-US"/>
              <a:t>UAG </a:t>
            </a:r>
            <a:r>
              <a:rPr lang="ar-IQ"/>
              <a:t>،</a:t>
            </a:r>
            <a:r>
              <a:rPr lang="en-US"/>
              <a:t>UGA</a:t>
            </a:r>
            <a:r>
              <a:rPr lang="ar-IQ"/>
              <a:t>، حيث يتوقّف الرّيبوسوم هنا</a:t>
            </a:r>
            <a:endParaRPr lang="en-US"/>
          </a:p>
        </p:txBody>
      </p:sp>
      <p:sp>
        <p:nvSpPr>
          <p:cNvPr id="10248" name="مستطيل 9"/>
          <p:cNvSpPr>
            <a:spLocks noChangeArrowheads="1"/>
          </p:cNvSpPr>
          <p:nvPr/>
        </p:nvSpPr>
        <p:spPr bwMode="auto">
          <a:xfrm>
            <a:off x="4357688" y="5357813"/>
            <a:ext cx="3821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IQ"/>
              <a:t>. يُعتبر</a:t>
            </a:r>
            <a:r>
              <a:rPr lang="en-US"/>
              <a:t> AUG </a:t>
            </a:r>
            <a:r>
              <a:rPr lang="ar-IQ"/>
              <a:t>رمز البداية في معظم البروتينات</a:t>
            </a:r>
            <a:endParaRPr lang="en-US"/>
          </a:p>
        </p:txBody>
      </p:sp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2.gstatic.com/images?q=tbn:ANd9GcQ0n7nZLHcOEktfaFv3CV_E6j82Mt5Nh5ewnxekkIooFXYNKK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857760"/>
            <a:ext cx="3428992" cy="22145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1268" name="عنصر نائب للمحتوى 6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4525962"/>
          </a:xfrm>
        </p:spPr>
        <p:txBody>
          <a:bodyPr/>
          <a:lstStyle/>
          <a:p>
            <a:pPr eaLnBrk="1" hangingPunct="1"/>
            <a:r>
              <a:rPr lang="ar-IQ" smtClean="0"/>
              <a:t>لماذا الشفرة الوراثية هي ثلاثية وليست ثنائية او احااية او رباعية</a:t>
            </a:r>
            <a:endParaRPr lang="en-US" smtClean="0">
              <a:cs typeface="Arial" pitchFamily="34" charset="0"/>
            </a:endParaRPr>
          </a:p>
        </p:txBody>
      </p:sp>
      <p:pic>
        <p:nvPicPr>
          <p:cNvPr id="11269" name="image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428750"/>
            <a:ext cx="67865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تذييل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1285875" y="928688"/>
            <a:ext cx="728662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b="1">
                <a:latin typeface="Times New Roman" pitchFamily="18" charset="0"/>
                <a:cs typeface="Calibri" pitchFamily="34" charset="0"/>
              </a:rPr>
              <a:t>تمتاز الشفرة الوراثية بمايلي</a:t>
            </a:r>
            <a:r>
              <a:rPr lang="ar-SA" sz="3200" b="1">
                <a:cs typeface="Calibri" pitchFamily="34" charset="0"/>
              </a:rPr>
              <a:t>:</a:t>
            </a:r>
            <a:endParaRPr lang="en-US" sz="3200" b="1">
              <a:latin typeface="Lucida Sans Unicode" pitchFamily="34" charset="0"/>
            </a:endParaRPr>
          </a:p>
          <a:p>
            <a:pPr algn="justLow" rtl="1" eaLnBrk="0" hangingPunct="0">
              <a:lnSpc>
                <a:spcPct val="150000"/>
              </a:lnSpc>
              <a:buFont typeface="Wingdings" pitchFamily="2" charset="2"/>
              <a:buChar char="v"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التخصص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Specificity</a:t>
            </a:r>
            <a:r>
              <a:rPr lang="ar-SA" sz="1600" b="1">
                <a:solidFill>
                  <a:srgbClr val="000000"/>
                </a:solidFill>
                <a:latin typeface="Lucida Sans Unicode" pitchFamily="34" charset="0"/>
                <a:cs typeface="Calibri" pitchFamily="34" charset="0"/>
              </a:rPr>
              <a:t> : 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وتعني ان الشفرة الوراثية التي تشفر لحامض اميني معين لايمكن ان تشفر لحامض أخر فعلى سبيل المثال الشفرة الوراثية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UUU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تشفر للحامض الاميني فنيل الأنين لكنها لايمكن ان شفر لأي حامض أخر </a:t>
            </a:r>
            <a:r>
              <a:rPr lang="ar-SA" sz="1600" b="1">
                <a:solidFill>
                  <a:srgbClr val="000000"/>
                </a:solidFill>
                <a:cs typeface="Calibri" pitchFamily="34" charset="0"/>
              </a:rPr>
              <a:t>.</a:t>
            </a:r>
            <a:endParaRPr lang="en-US" sz="800" b="1">
              <a:latin typeface="Lucida Sans Unicode" pitchFamily="34" charset="0"/>
            </a:endParaRPr>
          </a:p>
          <a:p>
            <a:pPr algn="justLow" rtl="1" eaLnBrk="0" hangingPunct="0">
              <a:lnSpc>
                <a:spcPct val="150000"/>
              </a:lnSpc>
              <a:buFont typeface="Wingdings" pitchFamily="2" charset="2"/>
              <a:buChar char="v"/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العمومية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Universality</a:t>
            </a:r>
            <a:r>
              <a:rPr lang="ar-SA" sz="1600" b="1">
                <a:solidFill>
                  <a:srgbClr val="000000"/>
                </a:solidFill>
                <a:latin typeface="Lucida Sans Unicode" pitchFamily="34" charset="0"/>
                <a:cs typeface="Calibri" pitchFamily="34" charset="0"/>
              </a:rPr>
              <a:t> : 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وتعني ان الشفرة الوراثية تكون متشابه عند كل الأحياء حقيقية وبدائية النواة مع بعض الاستثناءات أي ان الشفرة الوراثية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UUU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تشفر للحامض الاميني فنيل الأنين في الإنسان والحيوان والبكتريا والنبات</a:t>
            </a:r>
            <a:r>
              <a:rPr lang="ar-SA" sz="1600" b="1">
                <a:solidFill>
                  <a:srgbClr val="000000"/>
                </a:solidFill>
                <a:cs typeface="Calibri" pitchFamily="34" charset="0"/>
              </a:rPr>
              <a:t>.</a:t>
            </a:r>
            <a:endParaRPr lang="en-US" sz="800" b="1">
              <a:latin typeface="Lucida Sans Unicode" pitchFamily="34" charset="0"/>
            </a:endParaRPr>
          </a:p>
          <a:p>
            <a:pPr algn="justLow" rtl="1" eaLnBrk="0" hangingPunct="0">
              <a:lnSpc>
                <a:spcPct val="150000"/>
              </a:lnSpc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أمثلة على الاستثناءات</a:t>
            </a:r>
            <a:r>
              <a:rPr lang="ar-SA" sz="1600" b="1">
                <a:solidFill>
                  <a:srgbClr val="000000"/>
                </a:solidFill>
                <a:cs typeface="Calibri" pitchFamily="34" charset="0"/>
              </a:rPr>
              <a:t>:</a:t>
            </a:r>
            <a:endParaRPr lang="en-US" sz="800" b="1">
              <a:latin typeface="Lucida Sans Unicode" pitchFamily="34" charset="0"/>
            </a:endParaRPr>
          </a:p>
          <a:p>
            <a:pPr algn="justLow" rtl="1" eaLnBrk="0" hangingPunct="0">
              <a:lnSpc>
                <a:spcPct val="150000"/>
              </a:lnSpc>
            </a:pP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في الحالة الطبيعية  الشفرة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AUA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 تشفر للحامض الاميني ايزوليوسين   </a:t>
            </a:r>
            <a:r>
              <a:rPr lang="ar-SA" sz="1600" b="1" u="sng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لكن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وجد أنها في المايتوكوندريا وجد أنها تشفر للحامض الاميني المثيونين</a:t>
            </a:r>
            <a:r>
              <a:rPr lang="ar-SA" sz="1600" b="1">
                <a:solidFill>
                  <a:srgbClr val="000000"/>
                </a:solidFill>
                <a:cs typeface="Calibri" pitchFamily="34" charset="0"/>
              </a:rPr>
              <a:t>.</a:t>
            </a:r>
            <a:endParaRPr lang="ar-SA" b="1">
              <a:latin typeface="Lucida Sans Unicode" pitchFamily="34" charset="0"/>
            </a:endParaRPr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تذييل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 rot="10800000" flipV="1">
            <a:off x="1143000" y="500063"/>
            <a:ext cx="7443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صفة او ظاهرة التذبذب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wobble phenomenon</a:t>
            </a:r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وهي الصفة التي تتصف بها القاعدة الثالثة في الشفرة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(</a:t>
            </a:r>
            <a:r>
              <a:rPr lang="en-US" sz="1600">
                <a:solidFill>
                  <a:srgbClr val="000000"/>
                </a:solidFill>
                <a:latin typeface="Lucida Sans Unicode" pitchFamily="34" charset="0"/>
                <a:cs typeface="Calibri" pitchFamily="34" charset="0"/>
              </a:rPr>
              <a:t>third base of codon) </a:t>
            </a:r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المحمولة على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mRNA</a:t>
            </a:r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والتي تقابل القاعدة الأولى في ضد الشفرة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(</a:t>
            </a:r>
            <a:r>
              <a:rPr lang="en-US" sz="1600">
                <a:solidFill>
                  <a:srgbClr val="000000"/>
                </a:solidFill>
                <a:latin typeface="Lucida Sans Unicode" pitchFamily="34" charset="0"/>
                <a:cs typeface="Calibri" pitchFamily="34" charset="0"/>
              </a:rPr>
              <a:t>first base of anticodon) </a:t>
            </a:r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المحمولة على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tRNA</a:t>
            </a:r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وتسمى هذه القاعدة بـ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wobble base</a:t>
            </a:r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حيث تتصف بعدم التخصص حيث وجد ان ممكن ان يحدث ارتباط غير طبيعي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>
                <a:solidFill>
                  <a:srgbClr val="000000"/>
                </a:solidFill>
                <a:cs typeface="Calibri" pitchFamily="34" charset="0"/>
              </a:rPr>
              <a:t>base pairing non traditional</a:t>
            </a:r>
            <a:r>
              <a:rPr lang="ar-SA" sz="160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في القاعدة الثالثة من الشفرة والأولى من ضد الشفرة</a:t>
            </a:r>
            <a:r>
              <a:rPr lang="en-US" sz="800"/>
              <a:t> </a:t>
            </a:r>
            <a:endParaRPr lang="en-US">
              <a:latin typeface="Lucida Sans Unicode" pitchFamily="34" charset="0"/>
            </a:endParaRPr>
          </a:p>
        </p:txBody>
      </p:sp>
      <p:graphicFrame>
        <p:nvGraphicFramePr>
          <p:cNvPr id="15" name="جدول 14"/>
          <p:cNvGraphicFramePr>
            <a:graphicFrameLocks noGrp="1"/>
          </p:cNvGraphicFramePr>
          <p:nvPr/>
        </p:nvGraphicFramePr>
        <p:xfrm>
          <a:off x="2214563" y="2286000"/>
          <a:ext cx="5962650" cy="2803530"/>
        </p:xfrm>
        <a:graphic>
          <a:graphicData uri="http://schemas.openxmlformats.org/drawingml/2006/table">
            <a:tbl>
              <a:tblPr rtl="1"/>
              <a:tblGrid>
                <a:gridCol w="1987550"/>
                <a:gridCol w="1987550"/>
                <a:gridCol w="1987550"/>
              </a:tblGrid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1E1C11"/>
                          </a:solidFill>
                          <a:latin typeface="Times New Roman"/>
                          <a:ea typeface="Times New Roman"/>
                        </a:rPr>
                        <a:t>t RNA (first base)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1E1C11"/>
                          </a:solidFill>
                          <a:latin typeface="Times New Roman"/>
                          <a:ea typeface="Times New Roman"/>
                        </a:rPr>
                        <a:t>m RNA (Third base)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1E1C11"/>
                          </a:solidFill>
                          <a:latin typeface="Times New Roman"/>
                          <a:ea typeface="Times New Roman"/>
                        </a:rPr>
                        <a:t>Base pairing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Traditional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Traditional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Traditional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Nontraditional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Traditional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Nontraditional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U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Nontraditional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Nontraditional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53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Nontraditional</a:t>
                      </a:r>
                      <a:endParaRPr lang="en-US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4339" name="مستطيل 9"/>
          <p:cNvSpPr>
            <a:spLocks noChangeArrowheads="1"/>
          </p:cNvSpPr>
          <p:nvPr/>
        </p:nvSpPr>
        <p:spPr bwMode="auto">
          <a:xfrm>
            <a:off x="1285875" y="571500"/>
            <a:ext cx="6929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SA"/>
              <a:t>الوفرة او الترهل </a:t>
            </a:r>
            <a:r>
              <a:rPr lang="en-US" b="1"/>
              <a:t>Redundancy</a:t>
            </a:r>
            <a:r>
              <a:rPr lang="en-US"/>
              <a:t> </a:t>
            </a:r>
            <a:r>
              <a:rPr lang="ar-SA"/>
              <a:t>: وتعني ان الحامض الاميني ممكن ان تشفر له اكثر من شفرة وراثية واحدة وكما موضح في الشكل ادناه </a:t>
            </a:r>
            <a:endParaRPr lang="en-US"/>
          </a:p>
        </p:txBody>
      </p:sp>
      <p:pic>
        <p:nvPicPr>
          <p:cNvPr id="14340" name="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428750"/>
            <a:ext cx="67865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1071563" y="1285875"/>
            <a:ext cx="7143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 rtl="1"/>
            <a:r>
              <a:rPr lang="ar-SA" sz="28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تركيب الرايبوسوم في حقيقية وبدائية النواة</a:t>
            </a:r>
            <a:r>
              <a:rPr lang="ar-SA" sz="2800" b="1">
                <a:solidFill>
                  <a:srgbClr val="000000"/>
                </a:solidFill>
                <a:cs typeface="Calibri" pitchFamily="34" charset="0"/>
              </a:rPr>
              <a:t>:</a:t>
            </a:r>
            <a:endParaRPr lang="en-US" sz="2800" b="1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algn="r" rtl="1" eaLnBrk="0" hangingPunct="0"/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بصوره عامه تتكون الرايبوسوم من وحدتين هم الصغيرة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Small subunit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و الكبيرة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Large subunit</a:t>
            </a:r>
            <a:r>
              <a:rPr lang="ar-SA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وهذه الوحدات تتكون من بروتينات احماض نوويه رايبوسوميه</a:t>
            </a:r>
            <a:r>
              <a:rPr lang="en-US" sz="1600" b="1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1600" b="1">
                <a:solidFill>
                  <a:srgbClr val="000000"/>
                </a:solidFill>
                <a:cs typeface="Calibri" pitchFamily="34" charset="0"/>
              </a:rPr>
              <a:t>rRNA</a:t>
            </a:r>
            <a:endParaRPr lang="en-US" b="1">
              <a:latin typeface="Lucida Sans Unicode" pitchFamily="34" charset="0"/>
            </a:endParaRPr>
          </a:p>
        </p:txBody>
      </p:sp>
      <p:pic>
        <p:nvPicPr>
          <p:cNvPr id="15364" name="image3.png" descr="C:\Users\GHADER\AppData\Local\Microsoft\Windows\Temporary Internet Files\Content.Word\Untitled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3357563"/>
            <a:ext cx="5214937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1763713" y="2582863"/>
            <a:ext cx="5111750" cy="70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4000" b="1" dirty="0">
                <a:latin typeface="Sakkal Majalla" pitchFamily="2" charset="-78"/>
                <a:cs typeface="Simple Bold Jut Out" pitchFamily="2" charset="-78"/>
              </a:rPr>
              <a:t>شكراً لحسن اصغائكم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/>
              <a:t>كلية الزراعة جامعة البصرة قسم البستنة وهندسة الحدائق 2020   أ.د. عقيل هادي عبد الواحد</a:t>
            </a:r>
            <a:endParaRPr lang="ar-SA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9230</TotalTime>
  <Words>504</Words>
  <Application>Microsoft Office PowerPoint</Application>
  <PresentationFormat>عرض على الشاشة (3:4)‏</PresentationFormat>
  <Paragraphs>61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9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Times New Roman</vt:lpstr>
      <vt:lpstr>Sakkal Majalla</vt:lpstr>
      <vt:lpstr>Simple Bold Jut Out</vt:lpstr>
      <vt:lpstr>Concourse</vt:lpstr>
      <vt:lpstr>عرض تقديمي في PowerPoint</vt:lpstr>
      <vt:lpstr>الشيفرة الوراثيّة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alkdeer</cp:lastModifiedBy>
  <cp:revision>355</cp:revision>
  <dcterms:created xsi:type="dcterms:W3CDTF">2012-05-31T08:31:09Z</dcterms:created>
  <dcterms:modified xsi:type="dcterms:W3CDTF">2022-05-07T04:28:54Z</dcterms:modified>
</cp:coreProperties>
</file>